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3" r:id="rId3"/>
    <p:sldId id="284" r:id="rId4"/>
    <p:sldId id="285" r:id="rId5"/>
    <p:sldId id="286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23" r:id="rId21"/>
    <p:sldId id="294" r:id="rId22"/>
    <p:sldId id="295" r:id="rId23"/>
    <p:sldId id="296" r:id="rId24"/>
    <p:sldId id="298" r:id="rId25"/>
    <p:sldId id="297" r:id="rId26"/>
    <p:sldId id="299" r:id="rId27"/>
    <p:sldId id="308" r:id="rId28"/>
    <p:sldId id="300" r:id="rId29"/>
    <p:sldId id="304" r:id="rId30"/>
    <p:sldId id="306" r:id="rId31"/>
    <p:sldId id="309" r:id="rId32"/>
    <p:sldId id="310" r:id="rId33"/>
    <p:sldId id="311" r:id="rId34"/>
    <p:sldId id="312" r:id="rId35"/>
    <p:sldId id="307" r:id="rId36"/>
    <p:sldId id="315" r:id="rId37"/>
    <p:sldId id="314" r:id="rId38"/>
    <p:sldId id="316" r:id="rId39"/>
    <p:sldId id="313" r:id="rId40"/>
    <p:sldId id="317" r:id="rId41"/>
    <p:sldId id="318" r:id="rId42"/>
    <p:sldId id="319" r:id="rId43"/>
    <p:sldId id="320" r:id="rId44"/>
    <p:sldId id="321" r:id="rId45"/>
    <p:sldId id="322" r:id="rId46"/>
    <p:sldId id="27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11/5/2024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alk2ok.b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wCCe_ZIgI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.by/" TargetMode="External"/><Relationship Id="rId2" Type="http://schemas.openxmlformats.org/officeDocument/2006/relationships/hyperlink" Target="http://www.edu.gov.by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901" y="1486011"/>
            <a:ext cx="9966960" cy="2252271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выявление и профилактика суицидального поведения у обучающихся 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558553"/>
            <a:ext cx="5263717" cy="1506071"/>
          </a:xfrm>
        </p:spPr>
        <p:txBody>
          <a:bodyPr>
            <a:normAutofit/>
          </a:bodyPr>
          <a:lstStyle/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237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7847" y="161366"/>
            <a:ext cx="10663518" cy="247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ЮНИСЕФ в Беларуси вместе с экспертами Республиканского центра психологической помощи БГПУ запустили онлайн-платформу 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talk2ok.by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помощью которой подростки и молодые люди могут бесплатно и конфиденциально получать квалифицированную психологическую помощь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8591" y="2649071"/>
            <a:ext cx="9309055" cy="40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323" y="347475"/>
            <a:ext cx="5255465" cy="2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602" y="3297869"/>
            <a:ext cx="8572528" cy="5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708" y="3990695"/>
            <a:ext cx="23431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519" y="3814762"/>
            <a:ext cx="4714034" cy="28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724" y="3999579"/>
            <a:ext cx="1962429" cy="25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3650" y="430587"/>
            <a:ext cx="584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308" y="379857"/>
            <a:ext cx="10547882" cy="6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979" y="1935629"/>
            <a:ext cx="9172950" cy="333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7738" y="2299449"/>
            <a:ext cx="2589450" cy="27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102658"/>
            <a:ext cx="10058400" cy="9913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ОСНОВНЫЕ НАПРАВЛЕНИЯ ДЕЯТЕЛЬНОСТИ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УЧРЕЖДЕНИЙ ОБРАЗОВАНИЯ ПО ПРОФИЛАКТИКЕ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СУИЦИДООПАСНОГО ПОВЕДЕНИЯ НЕСОВЕРШЕННОЛЕТНИХ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793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учреждении образования должна быть создана система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комплексного, скоординированного психолого-педагогического сопровождения </a:t>
            </a:r>
            <a:r>
              <a:rPr lang="ru-RU" dirty="0"/>
              <a:t>образовательного процесса.</a:t>
            </a:r>
          </a:p>
          <a:p>
            <a:r>
              <a:rPr lang="ru-RU" dirty="0"/>
              <a:t>Отвечают за создание такой системы, в первую очередь, </a:t>
            </a:r>
            <a:r>
              <a:rPr lang="ru-RU" u="sng" dirty="0"/>
              <a:t>руководитель учреждения образования</a:t>
            </a:r>
            <a:r>
              <a:rPr lang="ru-RU" dirty="0"/>
              <a:t> и его </a:t>
            </a:r>
            <a:r>
              <a:rPr lang="ru-RU" u="sng" dirty="0"/>
              <a:t>заместитель по воспитательной работе</a:t>
            </a:r>
            <a:r>
              <a:rPr lang="ru-RU" dirty="0"/>
              <a:t>. </a:t>
            </a:r>
          </a:p>
          <a:p>
            <a:endParaRPr lang="ru-RU" dirty="0"/>
          </a:p>
          <a:p>
            <a:pPr marL="1338263" indent="450850">
              <a:buNone/>
            </a:pPr>
            <a:r>
              <a:rPr lang="ru-RU" dirty="0"/>
              <a:t>  Важную роль в ее формировании и успешном функционировании играют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все педагогические работники </a:t>
            </a:r>
            <a:r>
              <a:rPr lang="ru-RU" dirty="0"/>
              <a:t>учреждения образования, в первую очередь, специалисты СППС, классные руководители (кураторы учебных групп).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06" y="4083687"/>
            <a:ext cx="2181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03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685801"/>
            <a:ext cx="10058400" cy="54864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romanUcPeriod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Создание эффективной системы взаимодействия педагогических работников (классных руководителей (кураторов, мастеров), учителей предметников, специалистов СППС) с сотрудниками органов внутренних дел и работниками организаций здравоохранения.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 выявлении </a:t>
            </a:r>
            <a:r>
              <a:rPr lang="ru-RU" dirty="0"/>
              <a:t>в учреждении образования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факторов высокого риска </a:t>
            </a:r>
            <a:r>
              <a:rPr lang="ru-RU" dirty="0"/>
              <a:t>совершения суицидальных действий несовершеннолетним следует строго руководствоваться: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положениями «Инструкции о порядке действий работников учреждений образования, здравоохранения и сотрудников органов внутренних дел при выявлении факторов риска суицидальных действий у несовершеннолетних» 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алгоритмом действий работников учреждений образования, здравоохранения и органов внутренних дел при выявлении несовершеннолетних, склонных к суицидоопасному поведению.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8355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282389"/>
            <a:ext cx="10058400" cy="5889812"/>
          </a:xfrm>
        </p:spPr>
        <p:txBody>
          <a:bodyPr/>
          <a:lstStyle/>
          <a:p>
            <a:pPr marL="6350" indent="355600">
              <a:lnSpc>
                <a:spcPct val="150000"/>
              </a:lnSpc>
              <a:buNone/>
            </a:pPr>
            <a:r>
              <a:rPr lang="ru-RU" dirty="0"/>
              <a:t>При получении информации от пед. работников, сотрудников органов внутренних дел, работников здравоохранения, иных лиц о несовершеннолетних, вовлеченных в активные сообщества и игры, имеющие суицидальный контент, учреждениям образования рекомендуется вести «Журнал учета информации о несовершеннолетних, вовлеченных в активные сообщества и игры, имеющие суицидальный контент»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393" y="2537315"/>
            <a:ext cx="7178400" cy="40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5079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484094"/>
            <a:ext cx="10058400" cy="5688106"/>
          </a:xfrm>
        </p:spPr>
        <p:txBody>
          <a:bodyPr>
            <a:normAutofit/>
          </a:bodyPr>
          <a:lstStyle/>
          <a:p>
            <a:r>
              <a:rPr lang="ru-RU" dirty="0"/>
              <a:t>Руководитель УО либо его заместитель по воспитательной работе обеспечивает хранение Журнала в условиях, гарантирующих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конфиденциальность и невозможность доступа к нему лиц</a:t>
            </a:r>
            <a:r>
              <a:rPr lang="ru-RU" dirty="0"/>
              <a:t>, не имеющих соответствующего разрешения. </a:t>
            </a:r>
          </a:p>
          <a:p>
            <a:r>
              <a:rPr lang="ru-RU" dirty="0"/>
              <a:t>Руководитель учреждения образования либо его заместитель по воспитательной работе в течение 3 рабочих дней с момента поступления информации знакомит законных представителей несовершеннолетнего с полученной информацией и информирует в установленном законодательством порядке о возможности:</a:t>
            </a:r>
          </a:p>
          <a:p>
            <a:pPr marL="625475" indent="180975">
              <a:buFont typeface="Wingdings" pitchFamily="2" charset="2"/>
              <a:buChar char="Ø"/>
            </a:pPr>
            <a:r>
              <a:rPr lang="ru-RU" dirty="0"/>
              <a:t>получения психологической помощи и социально-педагогической поддержки в учреждении образования, или социально-педагогическом центре города (района, области);</a:t>
            </a:r>
          </a:p>
          <a:p>
            <a:pPr marL="625475" indent="180975">
              <a:buFont typeface="Wingdings" pitchFamily="2" charset="2"/>
              <a:buChar char="Ø"/>
            </a:pPr>
            <a:r>
              <a:rPr lang="ru-RU" dirty="0"/>
              <a:t>получения психиатрической, в том числе психотерапевтической помощи в организации здравоохранения;</a:t>
            </a:r>
          </a:p>
          <a:p>
            <a:pPr marL="625475" indent="180975">
              <a:buFont typeface="Wingdings" pitchFamily="2" charset="2"/>
              <a:buChar char="Ø"/>
            </a:pPr>
            <a:r>
              <a:rPr lang="ru-RU" dirty="0"/>
              <a:t>ограничения доступа к информации сети Интернет, которая может причинить вред психическому и психологическому здоровью несовершеннолетнего.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045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605117"/>
            <a:ext cx="10058400" cy="5957048"/>
          </a:xfrm>
        </p:spPr>
        <p:txBody>
          <a:bodyPr>
            <a:normAutofit fontScale="77500" lnSpcReduction="20000"/>
          </a:bodyPr>
          <a:lstStyle/>
          <a:p>
            <a:pPr marL="6350" indent="355600">
              <a:lnSpc>
                <a:spcPct val="170000"/>
              </a:lnSpc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II. Проведение ежегодного психодиагностического обследования с целью своевременного выявления учащихся с изменениями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психоэмоционального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состояния, склонных к суицидоопасному поведению.</a:t>
            </a:r>
          </a:p>
          <a:p>
            <a:pPr marL="6350" indent="355600"/>
            <a:endParaRPr lang="ru-RU" dirty="0"/>
          </a:p>
          <a:p>
            <a:pPr marL="6350" indent="355600"/>
            <a:r>
              <a:rPr lang="ru-RU" dirty="0"/>
              <a:t>Проводится не реже одного раза в год, рекомендуемый период проведения – начало учебного года (до 1 декабря). В УО должна быть обеспечена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конфиденциальность полученных результатов</a:t>
            </a:r>
            <a:r>
              <a:rPr lang="ru-RU" dirty="0"/>
              <a:t>. </a:t>
            </a:r>
          </a:p>
          <a:p>
            <a:pPr marL="6350" indent="355600"/>
            <a:r>
              <a:rPr lang="ru-RU" dirty="0"/>
              <a:t>Результаты психодиагностического исследования могут быть сообщены индивидуально обучающимся и их законным представителям (статья 34 Кодекса Республики Беларусь об образовании), статьи 15, 19 Закона Республики Беларусь «Об оказании психологической помощи»).</a:t>
            </a:r>
          </a:p>
          <a:p>
            <a:pPr marL="6350" indent="355600"/>
            <a:r>
              <a:rPr lang="ru-RU" dirty="0"/>
              <a:t>Согласно ст. 15 Закона Республики Беларусь «Об оказании психологической помощи»,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педагог-психолог обязан информировать законных представителей </a:t>
            </a:r>
            <a:r>
              <a:rPr lang="ru-RU" dirty="0"/>
              <a:t>несовершеннолетнего о выявленных у него психологических проблемах, при которых существует вероятность совершения суицидальных действий.</a:t>
            </a:r>
          </a:p>
          <a:p>
            <a:pPr marL="6350" indent="355600"/>
            <a:r>
              <a:rPr lang="ru-RU" dirty="0"/>
              <a:t>В целях получения объективной информации обработку данных, подготовку выводов и рекомендаций целесообразно проводить специалистам СППС учреждения образования.</a:t>
            </a:r>
          </a:p>
          <a:p>
            <a:pPr marL="6350" indent="355600"/>
            <a:r>
              <a:rPr lang="ru-RU" dirty="0"/>
              <a:t>Методические рекомендации представлены в приложении 4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9870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484094"/>
            <a:ext cx="10058400" cy="5688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</a:rPr>
              <a:t>III. Коррекционно-развивающая работа</a:t>
            </a:r>
          </a:p>
          <a:p>
            <a:pPr>
              <a:buNone/>
            </a:pPr>
            <a:endParaRPr lang="ru-RU" dirty="0"/>
          </a:p>
          <a:p>
            <a:pPr marL="6350" indent="355600">
              <a:buNone/>
            </a:pPr>
            <a:r>
              <a:rPr lang="ru-RU" dirty="0"/>
              <a:t>Коррекционно-развивающие программы, тренинги и тренинговые занятия, интерактивные занятия, должны быть направлены на:</a:t>
            </a:r>
          </a:p>
          <a:p>
            <a:pPr marL="6350" indent="355600">
              <a:buNone/>
            </a:pPr>
            <a:endParaRPr lang="ru-RU" dirty="0"/>
          </a:p>
          <a:p>
            <a:pPr marL="6350" indent="355600"/>
            <a:r>
              <a:rPr lang="ru-RU" dirty="0"/>
              <a:t>формирование позитивного образа Я; </a:t>
            </a:r>
          </a:p>
          <a:p>
            <a:pPr marL="6350" indent="355600"/>
            <a:r>
              <a:rPr lang="ru-RU" dirty="0"/>
              <a:t>принятие уникальности и неповторимости собственной личности, личности других людей;</a:t>
            </a:r>
          </a:p>
          <a:p>
            <a:pPr marL="6350" indent="355600"/>
            <a:r>
              <a:rPr lang="ru-RU" dirty="0"/>
              <a:t>раскрытие позитивных личностных резервов;</a:t>
            </a:r>
          </a:p>
          <a:p>
            <a:pPr marL="6350" indent="355600"/>
            <a:r>
              <a:rPr lang="ru-RU" dirty="0"/>
              <a:t> повышение стрессоустойчивости;</a:t>
            </a:r>
          </a:p>
          <a:p>
            <a:pPr marL="6350" indent="355600"/>
            <a:r>
              <a:rPr lang="ru-RU" dirty="0"/>
              <a:t> развитие коммуникативных способностей,</a:t>
            </a:r>
          </a:p>
          <a:p>
            <a:pPr marL="6350" indent="355600"/>
            <a:r>
              <a:rPr lang="ru-RU" dirty="0"/>
              <a:t>навыков взаимодействия, делового общения; </a:t>
            </a:r>
          </a:p>
          <a:p>
            <a:pPr marL="6350" indent="355600"/>
            <a:r>
              <a:rPr lang="ru-RU" dirty="0"/>
              <a:t>обучение методам и способам саморегуляции;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8526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954741"/>
            <a:ext cx="10058400" cy="5217459"/>
          </a:xfrm>
        </p:spPr>
        <p:txBody>
          <a:bodyPr/>
          <a:lstStyle/>
          <a:p>
            <a:r>
              <a:rPr lang="ru-RU" dirty="0"/>
              <a:t>отработку техник принятия верного решения в ситуациях жизненного выбора, </a:t>
            </a:r>
          </a:p>
          <a:p>
            <a:r>
              <a:rPr lang="ru-RU" dirty="0"/>
              <a:t>правил поведения в конфликтных ситуациях; </a:t>
            </a:r>
          </a:p>
          <a:p>
            <a:r>
              <a:rPr lang="ru-RU" dirty="0"/>
              <a:t>развитие чувств эмпатии и толерантности и т.д.;</a:t>
            </a:r>
          </a:p>
          <a:p>
            <a:r>
              <a:rPr lang="ru-RU" dirty="0"/>
              <a:t>обучение обучающихся навыкам отказа, распознаванию манипулирующих методов, способам сопротивления внушению, критическому мышлению;</a:t>
            </a:r>
          </a:p>
          <a:p>
            <a:r>
              <a:rPr lang="ru-RU" dirty="0"/>
              <a:t>оказание содействия в преодолении различных психологических причин трудностей личностного, социального и познавательного развития подростков, учащейся молодежи;</a:t>
            </a:r>
          </a:p>
          <a:p>
            <a:r>
              <a:rPr lang="ru-RU" dirty="0"/>
              <a:t>развитие навыков саморегуляции эмоциональных состояний, стрессоустойчивости, эффективных способов справляться с трудными ситуациями, страхами, тревожностью.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249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632012"/>
            <a:ext cx="9876058" cy="5540188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Нормативные правовые документы в работе по профилактике,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диагностике и коррекции суицидального поведения обучающихся и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профилактике вовлечения детей и подростков в активные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деструктивные сообщества и игры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716" y="2991969"/>
            <a:ext cx="5338242" cy="31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1219200"/>
            <a:ext cx="10058400" cy="4953000"/>
          </a:xfrm>
        </p:spPr>
        <p:txBody>
          <a:bodyPr/>
          <a:lstStyle/>
          <a:p>
            <a:pPr marL="3216275" indent="280988"/>
            <a:r>
              <a:rPr lang="ru-RU" dirty="0"/>
              <a:t>Рекомендовано Научно-методическим учреждением «Национальный институт образования» Министерства образования Республики Беларусь</a:t>
            </a:r>
          </a:p>
          <a:p>
            <a:pPr marL="3216275" indent="280988"/>
            <a:r>
              <a:rPr lang="ru-RU" dirty="0"/>
              <a:t>Авторы: </a:t>
            </a:r>
            <a:r>
              <a:rPr lang="ru-RU" dirty="0" err="1"/>
              <a:t>Матюхова</a:t>
            </a:r>
            <a:r>
              <a:rPr lang="ru-RU" dirty="0"/>
              <a:t> О. В., </a:t>
            </a:r>
            <a:r>
              <a:rPr lang="ru-RU" dirty="0" err="1"/>
              <a:t>Бурачевская</a:t>
            </a:r>
            <a:r>
              <a:rPr lang="ru-RU" dirty="0"/>
              <a:t> Э. Г., </a:t>
            </a:r>
            <a:r>
              <a:rPr lang="ru-RU" dirty="0" err="1"/>
              <a:t>Залесская</a:t>
            </a:r>
            <a:r>
              <a:rPr lang="ru-RU" dirty="0"/>
              <a:t> О. В., Соловьёва В. В.Издательство «БГПУ». Обл. мягкая. 232 с. Ф. 60х84 1/16. 2023 г. ISBN 978-985-29-0298-4</a:t>
            </a:r>
          </a:p>
          <a:p>
            <a:pPr marL="3216275" indent="280988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/media/katalog/bgpu/id024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164" y="1087211"/>
            <a:ext cx="3065235" cy="42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886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Приемы саморегуляции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3708" y="2124636"/>
            <a:ext cx="4943092" cy="416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85729"/>
            <a:ext cx="10629936" cy="5840435"/>
          </a:xfrm>
        </p:spPr>
        <p:txBody>
          <a:bodyPr>
            <a:normAutofit fontScale="92500" lnSpcReduction="20000"/>
          </a:bodyPr>
          <a:lstStyle/>
          <a:p>
            <a:pPr marL="1588" lvl="0" indent="352425" algn="ctr">
              <a:lnSpc>
                <a:spcPct val="170000"/>
              </a:lnSpc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1. Дыхание</a:t>
            </a:r>
            <a:endParaRPr lang="ru-RU" sz="32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588" indent="352425">
              <a:lnSpc>
                <a:spcPct val="170000"/>
              </a:lnSpc>
              <a:buNone/>
            </a:pPr>
            <a:r>
              <a:rPr lang="ru-RU" dirty="0"/>
              <a:t>Дыхательные занятия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успокаивают, позволяя вновь мыслить ясно и рационально</a:t>
            </a:r>
            <a:r>
              <a:rPr lang="ru-RU" i="1" u="sng" dirty="0"/>
              <a:t>. </a:t>
            </a:r>
            <a:r>
              <a:rPr lang="ru-RU" dirty="0"/>
              <a:t>Они помогает наладить систему кровоснабжения, сердечный ритм.</a:t>
            </a:r>
          </a:p>
          <a:p>
            <a:pPr marL="3322638" indent="-1588">
              <a:lnSpc>
                <a:spcPct val="170000"/>
              </a:lnSpc>
              <a:buNone/>
            </a:pPr>
            <a:r>
              <a:rPr lang="ru-RU" dirty="0"/>
              <a:t>Попробуйте в моменты тревоги и стресса дышать определенным образом. Сделайте несколько подходов. Возможно, понадобится некоторое время, чтобы расслабиться. </a:t>
            </a:r>
          </a:p>
          <a:p>
            <a:pPr marL="3322638" indent="-1588">
              <a:lnSpc>
                <a:spcPct val="170000"/>
              </a:lnSpc>
              <a:buNone/>
            </a:pP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</a:rPr>
              <a:t>!!!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  Если  почувствуете выраженный  дискомфорт – сразу же прекратите дыхательные упражнения, дышите как обычно.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221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74" y="3018582"/>
            <a:ext cx="3381919" cy="24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00044"/>
            <a:ext cx="11010939" cy="5497344"/>
          </a:xfrm>
        </p:spPr>
        <p:txBody>
          <a:bodyPr>
            <a:normAutofit fontScale="92500" lnSpcReduction="10000"/>
          </a:bodyPr>
          <a:lstStyle/>
          <a:p>
            <a:pPr marL="1588" indent="376238" algn="ctr">
              <a:lnSpc>
                <a:spcPct val="170000"/>
              </a:lnSpc>
              <a:buAutoNum type="arabicPeriod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УПРАЖНЕНИЕ «ДИАФРАГМАЛЬНОЕ ДЫХАНИЕ» </a:t>
            </a:r>
          </a:p>
          <a:p>
            <a:pPr marL="1588" indent="376238">
              <a:lnSpc>
                <a:spcPct val="17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Сделайте медленный глубокий вдох через нос так, чтобы максимально «надулся» живот; дышите именно им, а не грудью – положите руку на живот, чтобы контролировать его </a:t>
            </a:r>
          </a:p>
          <a:p>
            <a:pPr marL="1588" indent="376238">
              <a:lnSpc>
                <a:spcPct val="17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затем задержите дыхание на несколько секунд </a:t>
            </a:r>
          </a:p>
          <a:p>
            <a:pPr marL="5380038" indent="376238">
              <a:lnSpc>
                <a:spcPct val="17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неторопливый выдох через приоткрытый рот так, чтобы из легких вышел весь воздух; выдох длится примерно в два раза дольше, чем вдох. Количество повторов:  10 циклов (вдох-задержка-выдох) в течение 1-3 подходов. Между подходами делайте перерывы.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9" y="3039044"/>
            <a:ext cx="5511268" cy="291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00043"/>
            <a:ext cx="10972800" cy="5626121"/>
          </a:xfrm>
        </p:spPr>
        <p:txBody>
          <a:bodyPr/>
          <a:lstStyle/>
          <a:p>
            <a:pPr marL="1588" indent="376238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2. УДЛИНЕННЫЙ ВЫДОХ   1:2 или  1:3</a:t>
            </a:r>
          </a:p>
          <a:p>
            <a:pPr marL="1588" indent="376238">
              <a:buNone/>
            </a:pP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588" indent="376238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3. УПРАЖНЕНИЕ «ДЫХАНИЕ «КВАДРАТ»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7427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675" y="2420470"/>
            <a:ext cx="7131065" cy="39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1091" y="587059"/>
            <a:ext cx="8440039" cy="53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22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712694"/>
            <a:ext cx="10058400" cy="5459506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2. Сосредоточиться на ощущениях в своем теле. 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  <a:p>
            <a:pPr marL="6350" indent="355600">
              <a:lnSpc>
                <a:spcPct val="150000"/>
              </a:lnSpc>
              <a:buNone/>
            </a:pPr>
            <a:r>
              <a:rPr lang="ru-RU" dirty="0"/>
              <a:t>Обратите внимание (ребенка) на ощущения в теле – в каком положении он сейчас находиться, удобно ли ему, может быть ему жарко или холодно, возможно, он голоден, хочет пить или сходить в туалет. По возможности удовлетворить эти потребности и предложить помыть руки теплой водой и/или умыть холодной водой лицо.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000109"/>
            <a:ext cx="10972800" cy="50071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Медитация любящей доброты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971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811" y="2305321"/>
            <a:ext cx="7981867" cy="36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70647"/>
            <a:ext cx="10972800" cy="6030187"/>
          </a:xfrm>
        </p:spPr>
        <p:txBody>
          <a:bodyPr>
            <a:normAutofit fontScale="77500" lnSpcReduction="20000"/>
          </a:bodyPr>
          <a:lstStyle/>
          <a:p>
            <a:pPr marL="1588" indent="376238" algn="ctr">
              <a:lnSpc>
                <a:spcPct val="120000"/>
              </a:lnSpc>
              <a:buNone/>
            </a:pP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</a:rPr>
              <a:t>3. ТЕХНИКИ ЗАЗЕМЛЕНИЯ ДЛЯ ТЕЛА в момент стресса</a:t>
            </a:r>
          </a:p>
          <a:p>
            <a:pPr marL="1588" indent="376238">
              <a:lnSpc>
                <a:spcPct val="120000"/>
              </a:lnSpc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588" indent="376238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Усиленно поморгать</a:t>
            </a:r>
          </a:p>
          <a:p>
            <a:pPr marL="1588" indent="376238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Похлопать себя по плечам, груди, рукам, ногам; энергично смахнуть с себя  воображаемые пылинки, словно они осели на всех частях тела</a:t>
            </a:r>
          </a:p>
          <a:p>
            <a:pPr marL="1588" indent="376238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Интенсивно потереть мочки ушей</a:t>
            </a:r>
          </a:p>
          <a:p>
            <a:pPr marL="1588" indent="376238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Помассировать виски</a:t>
            </a:r>
          </a:p>
          <a:p>
            <a:pPr marL="1588" indent="376238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Резко сжать и разжать кулаки</a:t>
            </a:r>
          </a:p>
          <a:p>
            <a:pPr marL="1588" indent="376238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Пошевелить пальцами рук и ног</a:t>
            </a:r>
          </a:p>
          <a:p>
            <a:pPr marL="1588" indent="376238" algn="ctr">
              <a:lnSpc>
                <a:spcPct val="120000"/>
              </a:lnSpc>
              <a:buNone/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</a:rPr>
              <a:t>В качестве профилактики: </a:t>
            </a:r>
          </a:p>
          <a:p>
            <a:pPr marL="1790700" indent="376238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массаж ушей, </a:t>
            </a:r>
          </a:p>
          <a:p>
            <a:pPr marL="1790700" indent="376238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массаж головы</a:t>
            </a:r>
          </a:p>
          <a:p>
            <a:pPr marL="1790700" indent="376238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самомассаж лица, </a:t>
            </a:r>
          </a:p>
          <a:p>
            <a:pPr marL="1790700" indent="376238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простукивания тела, </a:t>
            </a:r>
          </a:p>
          <a:p>
            <a:pPr marL="1790700" indent="376238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ДПДГ.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396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802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591671"/>
            <a:ext cx="10058400" cy="5580529"/>
          </a:xfrm>
        </p:spPr>
        <p:txBody>
          <a:bodyPr>
            <a:normAutofit/>
          </a:bodyPr>
          <a:lstStyle/>
          <a:p>
            <a:pPr marL="3495675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Упражнение «Выпусти бабочку»</a:t>
            </a:r>
          </a:p>
          <a:p>
            <a:pPr marL="3495675" indent="0" algn="just">
              <a:buNone/>
            </a:pPr>
            <a:r>
              <a:rPr lang="ru-RU" dirty="0"/>
              <a:t>Цель: управление состоянием мышечного напряжения и расслабления.</a:t>
            </a:r>
          </a:p>
          <a:p>
            <a:pPr marL="3495675" indent="0" algn="just">
              <a:buNone/>
            </a:pPr>
            <a:r>
              <a:rPr lang="ru-RU" dirty="0"/>
              <a:t>Инструкция:</a:t>
            </a:r>
          </a:p>
          <a:p>
            <a:pPr marL="3495675" indent="0" algn="just">
              <a:buNone/>
            </a:pPr>
            <a:r>
              <a:rPr lang="ru-RU" dirty="0"/>
              <a:t>Выпусти бабочку: РАЗЖАТЬ пальцы, как</a:t>
            </a:r>
            <a:r>
              <a:rPr lang="en-US" dirty="0"/>
              <a:t>-</a:t>
            </a:r>
            <a:r>
              <a:rPr lang="ru-RU" dirty="0"/>
              <a:t>будто хотим выпустить пойманную бабочку. Сначала слегка, потом все энергичней.</a:t>
            </a:r>
          </a:p>
          <a:p>
            <a:pPr marL="3495675" indent="0" algn="just">
              <a:buNone/>
            </a:pPr>
            <a:endParaRPr lang="ru-RU" dirty="0"/>
          </a:p>
          <a:p>
            <a:pPr marL="3495675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Упражнение «Лимон» </a:t>
            </a:r>
          </a:p>
          <a:p>
            <a:pPr marL="3495675" indent="0" algn="just">
              <a:buNone/>
            </a:pPr>
            <a:r>
              <a:rPr lang="ru-RU" dirty="0"/>
              <a:t>Мысленно представьте себе, что у вас в правой руке лежит лимон. Начинайте медленно сжимать его до тех пор, пока не почувствуете, что выжали весь сок. Расслабьтесь. Запомните свои ощущения.  Повторите упражнение с левой рукой.</a:t>
            </a:r>
          </a:p>
          <a:p>
            <a:pPr>
              <a:buNone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887" y="1006288"/>
            <a:ext cx="2969278" cy="25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333" y="4066614"/>
            <a:ext cx="2794467" cy="18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2976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7506" y="484094"/>
            <a:ext cx="10596282" cy="6172199"/>
          </a:xfrm>
        </p:spPr>
        <p:txBody>
          <a:bodyPr>
            <a:normAutofit fontScale="40000" lnSpcReduction="20000"/>
          </a:bodyPr>
          <a:lstStyle/>
          <a:p>
            <a:pPr marL="6350" indent="355600">
              <a:buFont typeface="+mj-lt"/>
              <a:buAutoNum type="arabicPeriod"/>
            </a:pPr>
            <a:r>
              <a:rPr lang="ru-RU" sz="4500" dirty="0"/>
              <a:t>Кодекс Республики Беларусь от 13.01.2011 № 243-З (ред. от 14.01.2022) </a:t>
            </a:r>
            <a:r>
              <a:rPr lang="ru-RU" sz="5000" dirty="0"/>
              <a:t>«</a:t>
            </a:r>
            <a:r>
              <a:rPr lang="ru-RU" sz="5000" b="1" dirty="0"/>
              <a:t>Кодекс Республики Беларусь об образовании</a:t>
            </a:r>
            <a:r>
              <a:rPr lang="ru-RU" sz="5000" dirty="0"/>
              <a:t>» </a:t>
            </a:r>
            <a:r>
              <a:rPr lang="ru-RU" sz="4500" dirty="0"/>
              <a:t>(с изм. и доп., вступающими в силу с 01.09.2022);</a:t>
            </a:r>
          </a:p>
          <a:p>
            <a:pPr marL="6350" indent="355600">
              <a:buFont typeface="+mj-lt"/>
              <a:buAutoNum type="arabicPeriod"/>
            </a:pPr>
            <a:r>
              <a:rPr lang="ru-RU" sz="4500" dirty="0"/>
              <a:t>Закон Республики Беларусь от 01.07.2010 № 153-З </a:t>
            </a:r>
            <a:r>
              <a:rPr lang="ru-RU" sz="5000" b="1" dirty="0"/>
              <a:t>«Об оказании психологической помощи»</a:t>
            </a:r>
            <a:r>
              <a:rPr lang="ru-RU" sz="5000" dirty="0"/>
              <a:t>;</a:t>
            </a:r>
          </a:p>
          <a:p>
            <a:pPr marL="6350" indent="355600">
              <a:buFont typeface="+mj-lt"/>
              <a:buAutoNum type="arabicPeriod"/>
            </a:pPr>
            <a:r>
              <a:rPr lang="ru-RU" sz="4500" dirty="0"/>
              <a:t>Закон Республики Беларусь от 30.06.2022 г. № 184-З «Об изменении Закона Республики Беларусь «Об оказании психологической помощи»</a:t>
            </a:r>
          </a:p>
          <a:p>
            <a:pPr marL="6350" indent="355600">
              <a:buFont typeface="+mj-lt"/>
              <a:buAutoNum type="arabicPeriod"/>
            </a:pPr>
            <a:r>
              <a:rPr lang="ru-RU" sz="4500" dirty="0"/>
              <a:t>постановление Совета Министров Республики Беларусь от19.01.2021 № 28 «О Государственной программе </a:t>
            </a:r>
            <a:r>
              <a:rPr lang="ru-RU" sz="5000" b="1" dirty="0"/>
              <a:t>«Здоровье народа идемографическая безопасность» </a:t>
            </a:r>
            <a:r>
              <a:rPr lang="ru-RU" sz="4500" dirty="0"/>
              <a:t>на 2021 - 2025 годы»;</a:t>
            </a:r>
          </a:p>
          <a:p>
            <a:pPr marL="6350" indent="355600">
              <a:buFont typeface="+mj-lt"/>
              <a:buAutoNum type="arabicPeriod"/>
            </a:pPr>
            <a:r>
              <a:rPr lang="ru-RU" sz="4500" dirty="0"/>
              <a:t>постановление Совета Министров Республики Беларусь от25.10.2016 № 871 «О мерах по реализации Закона Республики Беларусь от 11.05.2016 </a:t>
            </a:r>
            <a:r>
              <a:rPr lang="ru-RU" sz="4500" b="1" dirty="0"/>
              <a:t>«О внесении изменений и дополнений в некоторые Законы</a:t>
            </a:r>
            <a:br>
              <a:rPr lang="ru-RU" sz="4500" b="1" dirty="0"/>
            </a:br>
            <a:r>
              <a:rPr lang="ru-RU" sz="4500" b="1" dirty="0"/>
              <a:t>Республики Беларусь»</a:t>
            </a:r>
            <a:r>
              <a:rPr lang="ru-RU" sz="4500" dirty="0"/>
              <a:t>»;</a:t>
            </a:r>
          </a:p>
          <a:p>
            <a:pPr marL="6350" indent="355600">
              <a:buFont typeface="+mj-lt"/>
              <a:buAutoNum type="arabicPeriod"/>
            </a:pPr>
            <a:r>
              <a:rPr lang="ru-RU" sz="4500" dirty="0"/>
              <a:t>постановление Министерства здравоохранения Республики Беларусь и Министерства образования Республики Беларусь от 30.07.2012 № 115/89 </a:t>
            </a:r>
            <a:r>
              <a:rPr lang="ru-RU" sz="5000" b="1" dirty="0"/>
              <a:t>«Об утверждении Инструкции о порядке и условиях</a:t>
            </a:r>
            <a:br>
              <a:rPr lang="ru-RU" sz="5000" b="1" dirty="0"/>
            </a:br>
            <a:r>
              <a:rPr lang="ru-RU" sz="5000" b="1" dirty="0"/>
              <a:t>применения методов и методик оказания психологической помощи»;</a:t>
            </a:r>
          </a:p>
          <a:p>
            <a:pPr marL="6350" indent="355600">
              <a:lnSpc>
                <a:spcPct val="120000"/>
              </a:lnSpc>
              <a:buFont typeface="+mj-lt"/>
              <a:buAutoNum type="arabicPeriod"/>
            </a:pPr>
            <a:r>
              <a:rPr lang="ru-RU" sz="4500" dirty="0"/>
              <a:t>постановление Министерства здравоохранения Республики Беларусь, Министерства образования Республики Беларусь и Министерства внутренних дел Республики Беларусь от 15.01.2019</a:t>
            </a:r>
            <a:br>
              <a:rPr lang="ru-RU" sz="4500" dirty="0"/>
            </a:br>
            <a:r>
              <a:rPr lang="ru-RU" sz="4500" dirty="0"/>
              <a:t>№ 7/5/13 </a:t>
            </a:r>
            <a:r>
              <a:rPr lang="ru-RU" sz="5000" b="1" dirty="0"/>
              <a:t>«Об утверждении Инструкции о порядке действий работников учреждений образования, здравоохранения и сотрудников органов внутренних дел при выявлении факторов риска суицидальных действий у несовершеннолетних»;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349624"/>
            <a:ext cx="10058400" cy="582257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Развитие навыков саморегуляции эмоциональных состояний</a:t>
            </a:r>
          </a:p>
          <a:p>
            <a:pPr algn="ctr">
              <a:buNone/>
            </a:pPr>
            <a:endParaRPr lang="ru-RU" sz="2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/>
              <a:t>1. Делаете 1 или несколько медленных глубоких вдохов и выдохов. (выдох можно шумный, со звуком, с открытым ртом).</a:t>
            </a:r>
          </a:p>
          <a:p>
            <a:pPr>
              <a:buNone/>
            </a:pPr>
            <a:r>
              <a:rPr lang="ru-RU" dirty="0"/>
              <a:t>2. Называете свою эмоцию.</a:t>
            </a:r>
          </a:p>
          <a:p>
            <a:pPr>
              <a:buNone/>
            </a:pPr>
            <a:r>
              <a:rPr lang="ru-RU" dirty="0"/>
              <a:t>3. Даете разрешение эмоции.</a:t>
            </a:r>
          </a:p>
          <a:p>
            <a:pPr>
              <a:buNone/>
            </a:pPr>
            <a:r>
              <a:rPr lang="ru-RU" dirty="0"/>
              <a:t>4. Уводим внимание внутрь тела и находим в теле </a:t>
            </a:r>
          </a:p>
          <a:p>
            <a:pPr>
              <a:buNone/>
            </a:pPr>
            <a:r>
              <a:rPr lang="ru-RU" dirty="0"/>
              <a:t>все ощущения.</a:t>
            </a:r>
          </a:p>
          <a:p>
            <a:pPr>
              <a:buNone/>
            </a:pPr>
            <a:r>
              <a:rPr lang="ru-RU" dirty="0"/>
              <a:t>5. Проговариваем вслух или про себя каждое ощущение, </a:t>
            </a:r>
          </a:p>
          <a:p>
            <a:pPr>
              <a:buNone/>
            </a:pPr>
            <a:r>
              <a:rPr lang="ru-RU" dirty="0"/>
              <a:t>которое нашли, и даем им разрешение быть.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276" y="2880192"/>
            <a:ext cx="3386417" cy="33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18" y="443753"/>
            <a:ext cx="9338889" cy="61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Содержимое 3" descr="Одним из ключевых навыков, которому обучается человек, обратившийся к психологу — это способность дифференцировать и называть свои чувства. Умеют это не все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5890" y="322729"/>
            <a:ext cx="7969404" cy="60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8022" y="1058580"/>
            <a:ext cx="3518166" cy="452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971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0" y="285727"/>
            <a:ext cx="3587044" cy="41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731" y="1097601"/>
            <a:ext cx="3340100" cy="428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1334" y="2514601"/>
            <a:ext cx="3378200" cy="39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04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Развитие эмпатии и толерантности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1425388"/>
            <a:ext cx="10387046" cy="4908177"/>
          </a:xfrm>
        </p:spPr>
        <p:txBody>
          <a:bodyPr/>
          <a:lstStyle/>
          <a:p>
            <a:pPr marL="6350" indent="355600">
              <a:buNone/>
            </a:pPr>
            <a:r>
              <a:rPr lang="ru-RU" dirty="0"/>
              <a:t>Сочувствуя кому-то,  мы фактически ставим себя на место этого человека, 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</a:rPr>
              <a:t>стараемся понять его чувства, точку зрения и ценности. </a:t>
            </a:r>
          </a:p>
          <a:p>
            <a:pPr marL="6350" indent="355600">
              <a:buNone/>
            </a:pPr>
            <a:r>
              <a:rPr lang="ru-RU" dirty="0"/>
              <a:t>Сочувствие начинается </a:t>
            </a:r>
            <a:r>
              <a:rPr lang="ru-RU" u="sng" dirty="0"/>
              <a:t>с внутреннего выбора увидеть ситуацию с другой точки зрения</a:t>
            </a:r>
            <a:r>
              <a:rPr lang="ru-RU" dirty="0"/>
              <a:t>, понять другую ее сторону. </a:t>
            </a:r>
          </a:p>
          <a:p>
            <a:pPr marL="6350" indent="355600">
              <a:buNone/>
            </a:pPr>
            <a:r>
              <a:rPr lang="ru-RU" dirty="0"/>
              <a:t>Сочувствие помогает полностью понять, что переживает другой человек, не сосредотачиваясь на собственных эмоциях или на пути решения проблемы.</a:t>
            </a:r>
          </a:p>
          <a:p>
            <a:pPr marL="6350" indent="355600">
              <a:buNone/>
            </a:pPr>
            <a:br>
              <a:rPr lang="ru-RU" dirty="0"/>
            </a:br>
            <a:r>
              <a:rPr lang="ru-RU" dirty="0"/>
              <a:t>Сочувствие - это не согласие принять другую позицию, а скорее желание полностью понять, как выглядит ситуация с чужой точки зрения. 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0458" y="4273945"/>
            <a:ext cx="3872754" cy="23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735" y="1403851"/>
            <a:ext cx="6862370" cy="49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86753" y="645459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https://www.youtube.com/watch?v=egwCCe_ZIgI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360" y="484095"/>
            <a:ext cx="11521280" cy="5715000"/>
          </a:xfrm>
        </p:spPr>
        <p:txBody>
          <a:bodyPr>
            <a:normAutofit fontScale="85000" lnSpcReduction="20000"/>
          </a:bodyPr>
          <a:lstStyle/>
          <a:p>
            <a:pPr marL="6350" indent="355600" algn="ctr">
              <a:lnSpc>
                <a:spcPct val="120000"/>
              </a:lnSpc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Развитие коммуникативных навыков</a:t>
            </a:r>
          </a:p>
          <a:p>
            <a:pPr marL="0" indent="354013" algn="just">
              <a:lnSpc>
                <a:spcPct val="120000"/>
              </a:lnSpc>
              <a:buNone/>
            </a:pPr>
            <a:r>
              <a:rPr lang="ru-RU" dirty="0"/>
              <a:t>Один из важных навыков, который нужно сформировать у ребенка – это </a:t>
            </a:r>
            <a:r>
              <a:rPr lang="ru-RU" b="1" dirty="0"/>
              <a:t>умение налаживать дружеские отношения в детском коллективе</a:t>
            </a:r>
            <a:r>
              <a:rPr lang="ru-RU" dirty="0"/>
              <a:t>. </a:t>
            </a:r>
          </a:p>
          <a:p>
            <a:pPr marL="0" indent="354013" algn="ctr">
              <a:lnSpc>
                <a:spcPct val="120000"/>
              </a:lnSpc>
              <a:buNone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Навыки эффективного общения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Я-высказывание, умение говорить о своих чувствах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Активное слушание, умение понять чувства другого человека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задавать уточняющие вопросы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отказывать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просить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идти на компромисс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предлагать альтернативное решение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приводить аргументы</a:t>
            </a:r>
          </a:p>
          <a:p>
            <a:pPr marL="0" indent="354013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Умение не демонстрировать свои эмоции, а говорить о них, проговаривать</a:t>
            </a:r>
          </a:p>
          <a:p>
            <a:pPr marL="0" indent="354013" algn="just">
              <a:lnSpc>
                <a:spcPct val="150000"/>
              </a:lnSpc>
              <a:buNone/>
            </a:pPr>
            <a:endParaRPr lang="ru-RU" dirty="0"/>
          </a:p>
          <a:p>
            <a:pPr marL="0" indent="354013" algn="just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52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9113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658907"/>
            <a:ext cx="10058400" cy="5513294"/>
          </a:xfrm>
        </p:spPr>
        <p:txBody>
          <a:bodyPr/>
          <a:lstStyle/>
          <a:p>
            <a:pPr marL="6350" indent="261938">
              <a:lnSpc>
                <a:spcPct val="150000"/>
              </a:lnSpc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IV. Повышение компетентности законных представителей и педагогов в области профилактики суицидоопасного поведения и безопасного использования интернет-ресурсов, рисков и угроз, связанных с использованием сети Интернет.</a:t>
            </a:r>
          </a:p>
          <a:p>
            <a:pPr>
              <a:buNone/>
            </a:pPr>
            <a:r>
              <a:rPr lang="ru-RU" dirty="0"/>
              <a:t>УО при проведении информационно-просветительской работы необходимо привлекать:</a:t>
            </a:r>
          </a:p>
          <a:p>
            <a:pPr lvl="0"/>
            <a:r>
              <a:rPr lang="ru-RU" dirty="0"/>
              <a:t>сотрудников органов внутренних дел для освещения вопросов правовой ответственности и безопасного нахождения обучающихся в интернет-пространстве и др.;</a:t>
            </a:r>
          </a:p>
          <a:p>
            <a:pPr lvl="0"/>
            <a:r>
              <a:rPr lang="ru-RU" dirty="0"/>
              <a:t>специалистов организаций здравоохранения для освещения вопросов возникновения и последствий игровой зависимости; оказания помощи подросткам, находящимся в состоянии острого кризиса; организации работы номеров «Телефона доверия», «Горячих линий»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2806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820271"/>
            <a:ext cx="10058400" cy="5351929"/>
          </a:xfrm>
        </p:spPr>
        <p:txBody>
          <a:bodyPr>
            <a:normAutofit lnSpcReduction="10000"/>
          </a:bodyPr>
          <a:lstStyle/>
          <a:p>
            <a:pPr marL="6350" indent="261938">
              <a:buNone/>
            </a:pPr>
            <a:r>
              <a:rPr lang="ru-RU" dirty="0"/>
              <a:t>При организации информационно-просветительской работы с законными представителями специалистам СППС необходимо уделять внимание вопросам психологического здоровья детей.</a:t>
            </a:r>
          </a:p>
          <a:p>
            <a:pPr marL="6350" indent="261938">
              <a:buNone/>
            </a:pPr>
            <a:br>
              <a:rPr lang="ru-RU" dirty="0"/>
            </a:br>
            <a:r>
              <a:rPr lang="ru-RU" dirty="0"/>
              <a:t>Для разработки материалов и действенного алгоритма профилактических мер специалистам СППС рекомендуется использовать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учебно-методические пособия и иные издания</a:t>
            </a:r>
            <a:r>
              <a:rPr lang="ru-RU" b="1" dirty="0"/>
              <a:t>, </a:t>
            </a:r>
            <a:r>
              <a:rPr lang="ru-RU" dirty="0"/>
              <a:t>рекомендованные Министерством образования Республики Беларусью.</a:t>
            </a:r>
          </a:p>
          <a:p>
            <a:pPr marL="4391025" indent="274638">
              <a:buAutoNum type="arabicPeriod"/>
            </a:pPr>
            <a:r>
              <a:rPr lang="ru-RU" dirty="0"/>
              <a:t>Аксючиц, И. В. Профилактика употребления психоактивных веществ: пособие для психологов и педагогов общеобразовательных учреждений</a:t>
            </a:r>
          </a:p>
          <a:p>
            <a:pPr marL="4391025" indent="274638">
              <a:buAutoNum type="arabicPeriod"/>
            </a:pPr>
            <a:r>
              <a:rPr lang="ru-RU" dirty="0"/>
              <a:t>Профилактика юношеского суицида : пособие для педагогов-психологов и педагогов социальных учреждения общего сред., </a:t>
            </a:r>
            <a:r>
              <a:rPr lang="ru-RU" dirty="0" err="1"/>
              <a:t>проф.-техн</a:t>
            </a:r>
            <a:r>
              <a:rPr lang="ru-RU" dirty="0"/>
              <a:t>., сред. спец. образования, </a:t>
            </a:r>
            <a:r>
              <a:rPr lang="ru-RU" dirty="0" err="1"/>
              <a:t>социально-педагог</a:t>
            </a:r>
            <a:r>
              <a:rPr lang="ru-RU" dirty="0"/>
              <a:t>. учреждений /Г.А. </a:t>
            </a:r>
            <a:r>
              <a:rPr lang="ru-RU" dirty="0" err="1"/>
              <a:t>Бутрим</a:t>
            </a:r>
            <a:r>
              <a:rPr lang="ru-RU" dirty="0"/>
              <a:t> [и др.]. – Минск : Пачатковая школа, 2013.</a:t>
            </a:r>
          </a:p>
          <a:p>
            <a:pPr marL="4391025" indent="274638">
              <a:buAutoNum type="arabicPeriod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рофилактика употребления психоактивных вещест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33" y="3407147"/>
            <a:ext cx="2095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/media/katalog/pachatkova_shkola/id016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213" y="3387258"/>
            <a:ext cx="2095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16321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7" y="632012"/>
            <a:ext cx="10454281" cy="55401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ru-RU" sz="2400" b="1" i="1" dirty="0"/>
              <a:t>Комплекс мер по совершенствованию работы по своевременному выявлению факторов риска суицидальных действий несовершеннолетних, оказанию им надлежащей психологической и (или) психиатрической помощи</a:t>
            </a:r>
            <a:r>
              <a:rPr lang="ru-RU" sz="2400" dirty="0"/>
              <a:t>, утвержденный протоколом заседания Национальной комиссии по правам ребенка от 23 сентября 2021 г.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dirty="0"/>
              <a:t>постановление Министерства образования Республики Беларусь от 25.07.2011 № 116 </a:t>
            </a:r>
            <a:r>
              <a:rPr lang="ru-RU" sz="2400" b="1" i="1" dirty="0"/>
              <a:t>«Положение о социально-педагогической и психологической службе учреждения образования»;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dirty="0"/>
              <a:t>постановление Министерства образования Республики Беларусь от 15.07.2015 № 82 </a:t>
            </a:r>
            <a:r>
              <a:rPr lang="ru-RU" sz="2400" b="1" dirty="0"/>
              <a:t>«Об утверждении Концепции непрерывного воспитания детей и учащейся молодежи»;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dirty="0"/>
              <a:t> алгоритм действий работников учреждений образования, здравоохранения и органов внутренних дел при выявлениии несовершеннолетних, склонных к суицидоопасному поведению (письмо Министерства здравоохранения от 05.12.2017 № 3-1-15/5246)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1103086"/>
            <a:ext cx="10058400" cy="5069114"/>
          </a:xfrm>
        </p:spPr>
        <p:txBody>
          <a:bodyPr/>
          <a:lstStyle/>
          <a:p>
            <a:pPr>
              <a:buNone/>
            </a:pPr>
            <a:r>
              <a:rPr lang="ru-RU" dirty="0"/>
              <a:t>3. </a:t>
            </a:r>
            <a:r>
              <a:rPr lang="ru-RU" dirty="0" err="1"/>
              <a:t>Сакович</a:t>
            </a:r>
            <a:r>
              <a:rPr lang="ru-RU" dirty="0"/>
              <a:t>, Н. А. Суицидальное поведение: профилактика и коррекция : </a:t>
            </a:r>
            <a:r>
              <a:rPr lang="ru-RU" dirty="0" err="1"/>
              <a:t>учеб.-метод</a:t>
            </a:r>
            <a:r>
              <a:rPr lang="ru-RU" dirty="0"/>
              <a:t>. пособие / Н. А. </a:t>
            </a:r>
            <a:r>
              <a:rPr lang="ru-RU" dirty="0" err="1"/>
              <a:t>Сакович</a:t>
            </a:r>
            <a:r>
              <a:rPr lang="ru-RU" dirty="0"/>
              <a:t>; ГУО «Академия последипломного образования». – Минск : АПО, 2011. – 138 с.</a:t>
            </a:r>
          </a:p>
        </p:txBody>
      </p:sp>
      <p:pic>
        <p:nvPicPr>
          <p:cNvPr id="6" name="Рисунок 5" descr="https://s2-goods.ozstatic.by/2000/813/704/10/10704813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171" y="2019673"/>
            <a:ext cx="2714171" cy="39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971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725714"/>
            <a:ext cx="10058400" cy="5446486"/>
          </a:xfrm>
        </p:spPr>
        <p:txBody>
          <a:bodyPr>
            <a:normAutofit lnSpcReduction="10000"/>
          </a:bodyPr>
          <a:lstStyle/>
          <a:p>
            <a:pPr marL="0" indent="266700">
              <a:buNone/>
            </a:pPr>
            <a:r>
              <a:rPr lang="ru-RU" dirty="0"/>
              <a:t>Чрезвычайно важным представляется организация в учреждении образования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факультативных занятий</a:t>
            </a:r>
            <a:r>
              <a:rPr lang="ru-RU" dirty="0"/>
              <a:t>, направленных на освоение учащимися </a:t>
            </a:r>
          </a:p>
          <a:p>
            <a:pPr marL="0" indent="266700">
              <a:buFont typeface="Wingdings" pitchFamily="2" charset="2"/>
              <a:buChar char="Ø"/>
            </a:pPr>
            <a:r>
              <a:rPr lang="ru-RU" dirty="0"/>
              <a:t>базовых общечеловеческих ценностей, </a:t>
            </a:r>
          </a:p>
          <a:p>
            <a:pPr marL="0" indent="266700">
              <a:buFont typeface="Wingdings" pitchFamily="2" charset="2"/>
              <a:buChar char="Ø"/>
            </a:pPr>
            <a:r>
              <a:rPr lang="ru-RU" dirty="0"/>
              <a:t>приемов и способов самопознания и познания других людей, </a:t>
            </a:r>
          </a:p>
          <a:p>
            <a:pPr marL="0" indent="266700">
              <a:buFont typeface="Wingdings" pitchFamily="2" charset="2"/>
              <a:buChar char="Ø"/>
            </a:pPr>
            <a:r>
              <a:rPr lang="ru-RU" dirty="0"/>
              <a:t>умений взаимодействовать с близким и широким социумом, </a:t>
            </a:r>
          </a:p>
          <a:p>
            <a:pPr marL="0" indent="266700">
              <a:buFont typeface="Wingdings" pitchFamily="2" charset="2"/>
              <a:buChar char="Ø"/>
            </a:pPr>
            <a:r>
              <a:rPr lang="ru-RU" dirty="0"/>
              <a:t>на знание своих личностных особенностей, </a:t>
            </a:r>
          </a:p>
          <a:p>
            <a:pPr marL="0" indent="266700">
              <a:buFont typeface="Wingdings" pitchFamily="2" charset="2"/>
              <a:buChar char="Ø"/>
            </a:pPr>
            <a:r>
              <a:rPr lang="ru-RU" dirty="0"/>
              <a:t>на знание маркеров и признаков кризисных ситуаций и т.д.</a:t>
            </a:r>
          </a:p>
          <a:p>
            <a:pPr algn="ctr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Учебные программы факультативных занятий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266700">
              <a:buNone/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1. Правила в моей жизни. </a:t>
            </a:r>
            <a:r>
              <a:rPr lang="ru-RU" dirty="0"/>
              <a:t>Учебная программа факультативных занятий для 2-4-х классов учреждений общего среднего образования. Автор – Чернявская А.С. (размещена на сайте: www.adu.by).</a:t>
            </a:r>
          </a:p>
          <a:p>
            <a:pPr marL="0" indent="266700">
              <a:buNone/>
            </a:pPr>
            <a:r>
              <a:rPr lang="ru-RU" dirty="0"/>
              <a:t>Программа направлена на создание условий для освоения учащимися базовых общечеловеческих ценностей, способствующих формированию у детей ответственности за свою жизнь и здоровье, чувства собственного достоинства, уважения к закону, правам и свободам других людей.</a:t>
            </a:r>
          </a:p>
          <a:p>
            <a:pPr marL="0" indent="2667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8622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711201"/>
            <a:ext cx="10058400" cy="5646056"/>
          </a:xfrm>
        </p:spPr>
        <p:txBody>
          <a:bodyPr>
            <a:normAutofit fontScale="92500" lnSpcReduction="20000"/>
          </a:bodyPr>
          <a:lstStyle/>
          <a:p>
            <a:pPr marL="0" indent="354013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Будущее – это мы. </a:t>
            </a:r>
            <a:r>
              <a:rPr lang="ru-RU" dirty="0"/>
              <a:t>Учебная программа факультативных занятий для 3 (4) классов учреждений общего среднего образования. Автор – Кобачевская С.М. (опубликована в журнале «Пачатковае навучанне» № 10, 2010 г.)</a:t>
            </a:r>
          </a:p>
          <a:p>
            <a:pPr marL="0" indent="354013">
              <a:buNone/>
            </a:pPr>
            <a:r>
              <a:rPr lang="ru-RU" dirty="0"/>
              <a:t>Программа направлена на воспитание нравственно-волевых качеств, таких как целеустремленность, ответственность, самостоятельность, инициативность, трудолюбие и смелость.</a:t>
            </a:r>
          </a:p>
          <a:p>
            <a:pPr marL="0" indent="354013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Учимся жить в мире и согласии. </a:t>
            </a:r>
            <a:r>
              <a:rPr lang="ru-RU" dirty="0"/>
              <a:t>Учебная программа факультативных занятий для 5-8-х классов учреждений общего среднего образования. Автор – Чернявская А.С. (опубликована в журнале «Пазашкольнае выхаванне» № 3, 2011 г.)</a:t>
            </a:r>
          </a:p>
          <a:p>
            <a:pPr marL="0" indent="354013">
              <a:buNone/>
            </a:pPr>
            <a:r>
              <a:rPr lang="ru-RU" dirty="0"/>
              <a:t>Программа способствует эффективному решению задач, связанных с социальной адаптацией школьников подросткового возраста, формированию нравственно-правовой культуры.</a:t>
            </a:r>
          </a:p>
          <a:p>
            <a:pPr marL="0" indent="354013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Мы – сами. </a:t>
            </a:r>
            <a:r>
              <a:rPr lang="ru-RU" dirty="0"/>
              <a:t>Учебная программа факультативных занятий по формированию у учащихся навыков ответственного и безопасного поведения для V-VIII классов учреждений общего среднего образования. Авторы ‒ Данилова Е.Л., Касьян О.А., Кирпиченко А.А., Крутовцова Н.А., Мартынова Е.В., Слепцова Л.Ю., Якушкин Н.В. </a:t>
            </a:r>
          </a:p>
          <a:p>
            <a:pPr marL="0" indent="354013">
              <a:buNone/>
            </a:pPr>
            <a:r>
              <a:rPr lang="ru-RU" dirty="0"/>
              <a:t>Программа направлена на формирование у учащихся ценностного отношения к своему здоровью и здоровью других людей, на освоение навыков и форм отказа от употребления алкоголя, других психоактивных веществ. Освоение программы будет способствовать формированию у учащихся навыков преодоления кризисных ситуаций, а также развитию умений и способов управления своим эмоциональным состоянием.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0073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682171"/>
            <a:ext cx="10058400" cy="5490029"/>
          </a:xfrm>
        </p:spPr>
        <p:txBody>
          <a:bodyPr>
            <a:normAutofit/>
          </a:bodyPr>
          <a:lstStyle/>
          <a:p>
            <a:pPr marL="0" indent="26670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Основы семейной жизни. </a:t>
            </a:r>
            <a:r>
              <a:rPr lang="ru-RU" dirty="0"/>
              <a:t>Учебная программа факультативных занятий для IX–XI классов учреждений образования, реализующих образовательные программы общего среднего образования учреждений общего среднего образования. Авторы –Мартынова В.В., Погодина Е.К. </a:t>
            </a:r>
          </a:p>
          <a:p>
            <a:pPr marL="0" indent="266700">
              <a:buNone/>
            </a:pPr>
            <a:r>
              <a:rPr lang="ru-RU" dirty="0"/>
              <a:t>Программа направлена на формирование у обучающихся ценностного отношения к институту брака и семьи, культуры семейных отношений.</a:t>
            </a:r>
          </a:p>
          <a:p>
            <a:pPr marL="0" indent="266700">
              <a:buNone/>
            </a:pPr>
            <a:endParaRPr lang="ru-RU" dirty="0"/>
          </a:p>
          <a:p>
            <a:pPr marL="0" indent="26670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Подготовка волонтеров к реализации подхода «равный обучает равного». </a:t>
            </a:r>
            <a:r>
              <a:rPr lang="ru-RU" dirty="0"/>
              <a:t>Учебная программа факультативных занятий для IX (X, XI) классов учреждений общего среднего образования. Автор – Минова М.Е. </a:t>
            </a:r>
          </a:p>
          <a:p>
            <a:pPr marL="0" indent="266700">
              <a:buNone/>
            </a:pPr>
            <a:r>
              <a:rPr lang="ru-RU" dirty="0"/>
              <a:t>Программа направлена на содействие усвоению участниками образовательного процесса содержания равного обучения в области сохранения и укрепления здоровья, здорового образа жизни, гендерной культуры, безопасного и ответственного поведения; создание условий для освоения волонтерами современных методов и форм реализации подхода «равный обучает равного», подготовки и проведения обучающих занятий со сверстниками.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78111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812800"/>
            <a:ext cx="10058400" cy="5359400"/>
          </a:xfrm>
        </p:spPr>
        <p:txBody>
          <a:bodyPr>
            <a:normAutofit lnSpcReduction="10000"/>
          </a:bodyPr>
          <a:lstStyle/>
          <a:p>
            <a:pPr marL="0" indent="354013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«Мое психологическое благополучие и помощь сверстникам в кризисной ситуации». </a:t>
            </a:r>
            <a:r>
              <a:rPr lang="ru-RU" dirty="0"/>
              <a:t>Учебная программа факультативных занятий для VIII-Х(XI)) классов учреждений общего среднего образования. Авторы – Мельник О.А., Смирнова Н.В., Хриптович В.А. </a:t>
            </a:r>
          </a:p>
          <a:p>
            <a:pPr marL="0" indent="354013">
              <a:buNone/>
            </a:pPr>
            <a:r>
              <a:rPr lang="ru-RU" dirty="0"/>
              <a:t>Программа занятий направлена на повышение уровня психологического благополучия подростков Республики Беларусь и формирование навыков ответственного поведения подростков, направленного на сохранение здоровья; а также на повышение уровня устойчивости личности подростков к воздействию факторов риска нарушений психического функционирования.</a:t>
            </a:r>
          </a:p>
          <a:p>
            <a:pPr marL="0" indent="354013">
              <a:lnSpc>
                <a:spcPct val="150000"/>
              </a:lnSpc>
              <a:buNone/>
            </a:pPr>
            <a:endParaRPr lang="ru-RU" dirty="0"/>
          </a:p>
          <a:p>
            <a:pPr marL="0" indent="354013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!!! </a:t>
            </a:r>
            <a:r>
              <a:rPr lang="ru-RU" dirty="0"/>
              <a:t> Все материалы программ размещены на сайте Министерства образования Республики Беларусь (</a:t>
            </a:r>
            <a:r>
              <a:rPr lang="ru-RU" dirty="0">
                <a:hlinkClick r:id="rId2"/>
              </a:rPr>
              <a:t>www.edu.gov.by</a:t>
            </a:r>
            <a:r>
              <a:rPr lang="ru-RU" dirty="0"/>
              <a:t>) и Национальном образовательном портале (</a:t>
            </a:r>
            <a:r>
              <a:rPr lang="ru-RU" dirty="0">
                <a:hlinkClick r:id="rId3"/>
              </a:rPr>
              <a:t>www.adu.by</a:t>
            </a:r>
            <a:r>
              <a:rPr lang="ru-RU" dirty="0"/>
              <a:t>),  перечень которых постоянно обновляется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2005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899886"/>
            <a:ext cx="10058400" cy="5272314"/>
          </a:xfrm>
        </p:spPr>
        <p:txBody>
          <a:bodyPr>
            <a:normAutofit lnSpcReduction="10000"/>
          </a:bodyPr>
          <a:lstStyle/>
          <a:p>
            <a:pPr marL="0" indent="354013"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V. Передача сведений о несовершеннолетних, совершивших суицид, парасуицид</a:t>
            </a:r>
          </a:p>
          <a:p>
            <a:pPr marL="4848225" indent="354013">
              <a:buNone/>
            </a:pPr>
            <a:r>
              <a:rPr lang="ru-RU" dirty="0"/>
              <a:t>При получении информации о факте парасуицида (суицида) руководитель УО незамедлительно сообщает о несчастном случае в управление (отдел) образования, спорта и туризма рай(гор)исполкома, которые в свою очередь информируют управление образования облисполкома (комитет по образованию Мингорисполкома).</a:t>
            </a:r>
          </a:p>
          <a:p>
            <a:pPr marL="4848225" indent="354013">
              <a:buNone/>
            </a:pPr>
            <a:r>
              <a:rPr lang="ru-RU" dirty="0"/>
              <a:t>Управление образования облисполкома (комитет по образованию Мингорисполкома) в течение рабочего дня с момента получения сообщения направляет в Министерство образования Республики Беларусь информацию о парасуициде (суициде), совершенном несовершеннолетним в области (г. Минске) по форме (Приложение 6)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10" y="1894341"/>
            <a:ext cx="5681889" cy="43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Благодарю за внимание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6911" y="2149841"/>
            <a:ext cx="6253620" cy="33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238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7939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995082"/>
            <a:ext cx="10058400" cy="5177118"/>
          </a:xfrm>
        </p:spPr>
        <p:txBody>
          <a:bodyPr/>
          <a:lstStyle/>
          <a:p>
            <a:pPr marL="6350" indent="261938" algn="ctr"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Документы, утратившие силу:</a:t>
            </a:r>
          </a:p>
          <a:p>
            <a:pPr marL="6350" indent="261938"/>
            <a:r>
              <a:rPr lang="ru-RU" dirty="0"/>
              <a:t>письмо Министерства образования Республики Беларусь от09.09.2009 № 12-02-12/4114/дс «О мерах по профилактики суицидов среди детей и подростков»;</a:t>
            </a:r>
          </a:p>
          <a:p>
            <a:pPr marL="6350" indent="261938"/>
            <a:r>
              <a:rPr lang="ru-RU" dirty="0"/>
              <a:t>приложение 5 «Методические рекомендации по организации работы по профилактике суицидального поведения обучающихся и вовлечения детей и подростков в активные деструктивные сообщества и игры» к Инструктивно-методическому письму Министерства</a:t>
            </a:r>
            <a:br>
              <a:rPr lang="ru-RU" dirty="0"/>
            </a:br>
            <a:r>
              <a:rPr lang="ru-RU" dirty="0"/>
              <a:t>образования Республики Беларусь «Особенности организации воспитательной и идеологической работы в учреждениях общего среднего образования в 2017/2018 учебном году».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09" y="214290"/>
            <a:ext cx="390509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89" y="142852"/>
            <a:ext cx="5429288" cy="339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41" y="3357562"/>
            <a:ext cx="5105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12" y="357167"/>
            <a:ext cx="5416571" cy="208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17" y="2643182"/>
            <a:ext cx="5003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5" y="3643315"/>
            <a:ext cx="482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12" y="357166"/>
            <a:ext cx="5334037" cy="511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3" y="428605"/>
            <a:ext cx="4902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3" y="3600450"/>
            <a:ext cx="5054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9483" y="357166"/>
            <a:ext cx="6431951" cy="59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613</TotalTime>
  <Words>2793</Words>
  <Application>Microsoft Office PowerPoint</Application>
  <PresentationFormat>Широкоэкранный</PresentationFormat>
  <Paragraphs>205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Calibri</vt:lpstr>
      <vt:lpstr>Wingdings</vt:lpstr>
      <vt:lpstr>Дерево</vt:lpstr>
      <vt:lpstr>выявление и профилактика суицидального поведения у обучающихся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ОСНОВНЫЕ НАПРАВЛЕНИЯ ДЕЯТЕЛЬНОСТИ УЧРЕЖДЕНИЙ ОБРАЗОВАНИЯ ПО ПРОФИЛАКТИКЕ СУИЦИДООПАСНОГО ПОВЕДЕНИЯ НЕСОВЕРШЕННОЛЕТНИХ  </vt:lpstr>
      <vt:lpstr> </vt:lpstr>
      <vt:lpstr> </vt:lpstr>
      <vt:lpstr> </vt:lpstr>
      <vt:lpstr> </vt:lpstr>
      <vt:lpstr> </vt:lpstr>
      <vt:lpstr> </vt:lpstr>
      <vt:lpstr> </vt:lpstr>
      <vt:lpstr>Приемы саморегуляции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Развитие эмпатии и толерантности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Благодарю за внимание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пережить сексуальное насилие:</dc:title>
  <dc:creator>Admin</dc:creator>
  <cp:lastModifiedBy>Пользователь</cp:lastModifiedBy>
  <cp:revision>56</cp:revision>
  <dcterms:created xsi:type="dcterms:W3CDTF">2016-05-11T06:34:49Z</dcterms:created>
  <dcterms:modified xsi:type="dcterms:W3CDTF">2024-11-05T10:18:41Z</dcterms:modified>
</cp:coreProperties>
</file>